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5" r:id="rId6"/>
    <p:sldId id="266" r:id="rId7"/>
    <p:sldId id="267" r:id="rId8"/>
    <p:sldId id="268" r:id="rId9"/>
    <p:sldId id="260" r:id="rId10"/>
    <p:sldId id="261" r:id="rId11"/>
    <p:sldId id="262" r:id="rId12"/>
    <p:sldId id="263" r:id="rId13"/>
    <p:sldId id="264" r:id="rId14"/>
  </p:sldIdLst>
  <p:sldSz cx="14630400" cy="8229600"/>
  <p:notesSz cx="8229600" cy="14630400"/>
  <p:embeddedFontLst>
    <p:embeddedFont>
      <p:font typeface="Merriweather Bold" panose="020B0604020202020204" charset="0"/>
      <p:bold r:id="rId16"/>
    </p:embeddedFont>
    <p:embeddedFont>
      <p:font typeface="Open Sans" panose="020B0606030504020204" pitchFamily="34" charset="0"/>
      <p:regular r:id="rId17"/>
    </p:embeddedFont>
  </p:embeddedFontLst>
  <p:defaultTextStyle>
    <a:defPPr>
      <a:defRPr lang="en-R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D32"/>
    <a:srgbClr val="FF7C80"/>
    <a:srgbClr val="FF575B"/>
    <a:srgbClr val="F19B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2826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hyperlink" Target="mailto:cynthia.mugeni@example.com" TargetMode="External"/><Relationship Id="rId4" Type="http://schemas.openxmlformats.org/officeDocument/2006/relationships/hyperlink" Target="https://www.linkedin.com/in/mugeni-cynthia-10211834b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968186" y="480892"/>
            <a:ext cx="888623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600" b="1" dirty="0">
                <a:solidFill>
                  <a:srgbClr val="FF575B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PERFUME MANAGEMENT SYSTEM</a:t>
            </a:r>
            <a:endParaRPr lang="en-US" sz="3600" dirty="0">
              <a:solidFill>
                <a:srgbClr val="FF575B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633094" y="1100970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7C8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Complete Business Solution for Perfume Retail</a:t>
            </a:r>
            <a:r>
              <a:rPr lang="en-US" sz="20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dirty="0">
                <a:solidFill>
                  <a:srgbClr val="FF7C8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Shops</a:t>
            </a:r>
            <a:endParaRPr lang="en-US" sz="2000" dirty="0">
              <a:solidFill>
                <a:srgbClr val="FF7C80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5727680" y="6861358"/>
            <a:ext cx="75564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b="1" dirty="0">
                <a:solidFill>
                  <a:srgbClr val="F19B6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Best Programming Practices And Design Patterns</a:t>
            </a:r>
            <a:endParaRPr lang="en-US" sz="2400" b="1" dirty="0">
              <a:solidFill>
                <a:srgbClr val="F19B6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AC4E16-563A-0850-DB87-6B2F4C7B8654}"/>
              </a:ext>
            </a:extLst>
          </p:cNvPr>
          <p:cNvSpPr/>
          <p:nvPr/>
        </p:nvSpPr>
        <p:spPr>
          <a:xfrm>
            <a:off x="0" y="0"/>
            <a:ext cx="5486400" cy="82296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W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986DFE-4009-5D6D-7C8F-4A35501B055D}"/>
              </a:ext>
            </a:extLst>
          </p:cNvPr>
          <p:cNvSpPr/>
          <p:nvPr/>
        </p:nvSpPr>
        <p:spPr>
          <a:xfrm>
            <a:off x="12630150" y="7709338"/>
            <a:ext cx="2000250" cy="394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W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89955"/>
            <a:ext cx="1071872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Functional &amp; Non-Functional Requirements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606867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system is designed to meet precise functional capabilities and robust quality attributes, ensuring a reliable and user-friendly experience.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2346008"/>
            <a:ext cx="373201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Functional Requirements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793790" y="2916436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These define what the system *must do*.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3412569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FR1: Authentication &amp; Authorization:</a:t>
            </a: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Secure login and role-based access.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117062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FR2: Inventory Management:</a:t>
            </a: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Full CRUD operations for perfumes with real-time tracking.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4821555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FR3: Sales Processing:</a:t>
            </a: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Efficient transaction handling, multiple payments, auto stock deduction, receipt generation.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5526048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FR4: Loyalty Management:</a:t>
            </a: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Automatic points calculation, redemption, and purchase history tracking.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93790" y="6230541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FR5: Reporting:</a:t>
            </a: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Comprehensive sales, profit, and performance reports with visualisations.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93790" y="6935033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FR6: Alert System:</a:t>
            </a: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Automated notifications for low stock and expiry dates.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564874" y="2346008"/>
            <a:ext cx="446936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Non-Functional Requirements</a:t>
            </a:r>
            <a:endParaRPr lang="en-US" sz="2300" dirty="0"/>
          </a:p>
        </p:txBody>
      </p:sp>
      <p:sp>
        <p:nvSpPr>
          <p:cNvPr id="13" name="Text 11"/>
          <p:cNvSpPr/>
          <p:nvPr/>
        </p:nvSpPr>
        <p:spPr>
          <a:xfrm>
            <a:off x="7564874" y="2916436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These define how well the system performs its functions.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564874" y="3412569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Performance:</a:t>
            </a: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Response time &lt; 2 seconds, support 10+ concurrent users.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564874" y="4117062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Security:</a:t>
            </a: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Encrypted passwords, session timeouts, role-based access, audit logging.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564874" y="4821555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Reliability:</a:t>
            </a: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99% uptime, atomic transactions, daily backups.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7564874" y="5208508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Usability:</a:t>
            </a: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Intuitive UI, minimal training, clear error messages, max 3 clicks for core functions.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7564874" y="5913001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Scalability:</a:t>
            </a: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Handle 10,000+ products, 100,000+ sales, 50,000+ customers.</a:t>
            </a:r>
            <a:endParaRPr lang="en-US" sz="15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AE492B-121E-89DC-45E4-97FA3FC9A624}"/>
              </a:ext>
            </a:extLst>
          </p:cNvPr>
          <p:cNvSpPr/>
          <p:nvPr/>
        </p:nvSpPr>
        <p:spPr>
          <a:xfrm>
            <a:off x="12630150" y="7709338"/>
            <a:ext cx="2000250" cy="394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W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8BD6C29-A48D-F1BE-BBB0-EA212EC8D9B6}"/>
              </a:ext>
            </a:extLst>
          </p:cNvPr>
          <p:cNvSpPr/>
          <p:nvPr/>
        </p:nvSpPr>
        <p:spPr>
          <a:xfrm>
            <a:off x="12630150" y="7709338"/>
            <a:ext cx="2000250" cy="394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W"/>
          </a:p>
        </p:txBody>
      </p:sp>
      <p:sp>
        <p:nvSpPr>
          <p:cNvPr id="2" name="Text 0"/>
          <p:cNvSpPr/>
          <p:nvPr/>
        </p:nvSpPr>
        <p:spPr>
          <a:xfrm>
            <a:off x="610314" y="419576"/>
            <a:ext cx="10700028" cy="476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Key Features: Empowering Admins, Staff, and Customers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610314" y="1201579"/>
            <a:ext cx="13409771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Perfume Management System offers tailored functionalities to enhance the experience for every user group.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610314" y="1617345"/>
            <a:ext cx="4368165" cy="457795"/>
          </a:xfrm>
          <a:prstGeom prst="roundRect">
            <a:avLst>
              <a:gd name="adj" fmla="val 48000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79978" y="1731764"/>
            <a:ext cx="228838" cy="2288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62833" y="2227659"/>
            <a:ext cx="1907500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Admin Dashboard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62833" y="2557582"/>
            <a:ext cx="4063127" cy="732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Comprehensive tools for </a:t>
            </a:r>
            <a:r>
              <a:rPr lang="en-US" sz="12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Inventory Management</a:t>
            </a: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detailed </a:t>
            </a:r>
            <a:r>
              <a:rPr lang="en-US" sz="12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Business Reports</a:t>
            </a: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proactive </a:t>
            </a:r>
            <a:r>
              <a:rPr lang="en-US" sz="12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Alert Monitoring</a:t>
            </a: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and efficient </a:t>
            </a:r>
            <a:r>
              <a:rPr lang="en-US" sz="12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 Management</a:t>
            </a: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5130998" y="1617345"/>
            <a:ext cx="4368284" cy="457795"/>
          </a:xfrm>
          <a:prstGeom prst="roundRect">
            <a:avLst>
              <a:gd name="adj" fmla="val 48000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00662" y="1731764"/>
            <a:ext cx="228838" cy="22883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283518" y="2227659"/>
            <a:ext cx="2048470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Sales Staff Dashboard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5283518" y="2557582"/>
            <a:ext cx="4063246" cy="488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Efficient </a:t>
            </a:r>
            <a:r>
              <a:rPr lang="en-US" sz="12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Sales Processing</a:t>
            </a: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seamless </a:t>
            </a:r>
            <a:r>
              <a:rPr lang="en-US" sz="12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Loyalty Management</a:t>
            </a: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and professional </a:t>
            </a:r>
            <a:r>
              <a:rPr lang="en-US" sz="12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Receipt Printing</a:t>
            </a: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200" dirty="0"/>
          </a:p>
        </p:txBody>
      </p:sp>
      <p:sp>
        <p:nvSpPr>
          <p:cNvPr id="12" name="Shape 8"/>
          <p:cNvSpPr/>
          <p:nvPr/>
        </p:nvSpPr>
        <p:spPr>
          <a:xfrm>
            <a:off x="9651802" y="1617345"/>
            <a:ext cx="4368284" cy="457795"/>
          </a:xfrm>
          <a:prstGeom prst="roundRect">
            <a:avLst>
              <a:gd name="adj" fmla="val 48000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21465" y="1731764"/>
            <a:ext cx="228838" cy="2288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804321" y="2227659"/>
            <a:ext cx="1907500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Customer Benefits</a:t>
            </a:r>
            <a:endParaRPr lang="en-US" sz="1500" dirty="0"/>
          </a:p>
        </p:txBody>
      </p:sp>
      <p:sp>
        <p:nvSpPr>
          <p:cNvPr id="15" name="Text 10"/>
          <p:cNvSpPr/>
          <p:nvPr/>
        </p:nvSpPr>
        <p:spPr>
          <a:xfrm>
            <a:off x="9804321" y="2557582"/>
            <a:ext cx="4063246" cy="732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Enjoy </a:t>
            </a:r>
            <a:r>
              <a:rPr lang="en-US" sz="12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Fast Checkout</a:t>
            </a: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rewarding </a:t>
            </a:r>
            <a:r>
              <a:rPr lang="en-US" sz="12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Loyalty Rewards</a:t>
            </a: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clear </a:t>
            </a:r>
            <a:r>
              <a:rPr lang="en-US" sz="12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Professional Online Receipts</a:t>
            </a: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and a more personalised </a:t>
            </a:r>
            <a:r>
              <a:rPr lang="en-US" sz="12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Service Experience</a:t>
            </a: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2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934" y="3714988"/>
            <a:ext cx="4383405" cy="4383405"/>
          </a:xfrm>
          <a:prstGeom prst="rect">
            <a:avLst/>
          </a:prstGeom>
        </p:spPr>
      </p:pic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23378" y="3714988"/>
            <a:ext cx="4383524" cy="4383524"/>
          </a:xfrm>
          <a:prstGeom prst="rect">
            <a:avLst/>
          </a:prstGeom>
        </p:spPr>
      </p:pic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28942" y="3714988"/>
            <a:ext cx="4383524" cy="43835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4384" y="539234"/>
            <a:ext cx="7978021" cy="612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Benefits &amp; Future Enhancements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784384" y="1544241"/>
            <a:ext cx="13061633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system delivers tangible value to all stakeholders and is designed with future growth in mind.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784384" y="2274689"/>
            <a:ext cx="3487936" cy="367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Business Benefits &amp; ROI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784384" y="2720697"/>
            <a:ext cx="2451378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Increased Revenue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784384" y="3223141"/>
            <a:ext cx="6291620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Maximize sales opportunities.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784384" y="3732967"/>
            <a:ext cx="3228142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Reduced Operational Costs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84384" y="4235410"/>
            <a:ext cx="6291620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Minimize waste and streamline processes.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784384" y="4745236"/>
            <a:ext cx="2721531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Data-Driven Decisions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84384" y="5247680"/>
            <a:ext cx="6291620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Empower strategic planning.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784384" y="5757505"/>
            <a:ext cx="3396972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Enhanced Customer Loyalty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784384" y="6259949"/>
            <a:ext cx="6291620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Loyalty programs improve retention.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7562017" y="2274689"/>
            <a:ext cx="3207663" cy="367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Future Enhancements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7562017" y="2838450"/>
            <a:ext cx="6291620" cy="627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Building on our strong foundation, we envision exciting future capabilities: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7562017" y="3662005"/>
            <a:ext cx="2605564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AI-Powered Analytics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7562017" y="4164449"/>
            <a:ext cx="6291620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Predictive inventory and sales forecasting.</a:t>
            </a:r>
            <a:endParaRPr lang="en-US" sz="1500" dirty="0"/>
          </a:p>
        </p:txBody>
      </p:sp>
      <p:sp>
        <p:nvSpPr>
          <p:cNvPr id="17" name="Text 15"/>
          <p:cNvSpPr/>
          <p:nvPr/>
        </p:nvSpPr>
        <p:spPr>
          <a:xfrm>
            <a:off x="7562017" y="4674275"/>
            <a:ext cx="2451378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Mobile Application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7562017" y="5176718"/>
            <a:ext cx="6291620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 and remote management via apps.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7562017" y="5686544"/>
            <a:ext cx="3003233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E-Commerce Integration</a:t>
            </a:r>
            <a:endParaRPr lang="en-US" sz="1900" dirty="0"/>
          </a:p>
        </p:txBody>
      </p:sp>
      <p:sp>
        <p:nvSpPr>
          <p:cNvPr id="20" name="Text 18"/>
          <p:cNvSpPr/>
          <p:nvPr/>
        </p:nvSpPr>
        <p:spPr>
          <a:xfrm>
            <a:off x="7562017" y="6188988"/>
            <a:ext cx="6291620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Seamless omnichannel experience.</a:t>
            </a:r>
            <a:endParaRPr lang="en-US" sz="1500" dirty="0"/>
          </a:p>
        </p:txBody>
      </p:sp>
      <p:sp>
        <p:nvSpPr>
          <p:cNvPr id="21" name="Text 19"/>
          <p:cNvSpPr/>
          <p:nvPr/>
        </p:nvSpPr>
        <p:spPr>
          <a:xfrm>
            <a:off x="7562017" y="6698813"/>
            <a:ext cx="2664381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Multi-Branch Support</a:t>
            </a:r>
            <a:endParaRPr lang="en-US" sz="1900" dirty="0"/>
          </a:p>
        </p:txBody>
      </p:sp>
      <p:sp>
        <p:nvSpPr>
          <p:cNvPr id="22" name="Text 20"/>
          <p:cNvSpPr/>
          <p:nvPr/>
        </p:nvSpPr>
        <p:spPr>
          <a:xfrm>
            <a:off x="7562017" y="7201257"/>
            <a:ext cx="6291620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Centralized management for multiple locations.</a:t>
            </a:r>
            <a:endParaRPr lang="en-US" sz="15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8179D0B-FDC3-9BE5-4D72-9832AC310E21}"/>
              </a:ext>
            </a:extLst>
          </p:cNvPr>
          <p:cNvSpPr/>
          <p:nvPr/>
        </p:nvSpPr>
        <p:spPr>
          <a:xfrm>
            <a:off x="12630150" y="7709338"/>
            <a:ext cx="2000250" cy="394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W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25773" y="1072055"/>
            <a:ext cx="13805081" cy="5885409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515070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Thank You!</a:t>
            </a:r>
            <a:endParaRPr lang="en-US" sz="3900" dirty="0"/>
          </a:p>
        </p:txBody>
      </p:sp>
      <p:sp>
        <p:nvSpPr>
          <p:cNvPr id="5" name="Text 2"/>
          <p:cNvSpPr/>
          <p:nvPr/>
        </p:nvSpPr>
        <p:spPr>
          <a:xfrm>
            <a:off x="793790" y="2432804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3291126"/>
            <a:ext cx="13042821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MUGENI Cynthia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793790" y="3911322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Lead System Designer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93790" y="4452104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93790" y="5310426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50" u="sng" dirty="0">
                <a:solidFill>
                  <a:srgbClr val="FF2D32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https://www.linkedin.com/in/mugeni-cynthia-10211834b/</a:t>
            </a:r>
            <a:endParaRPr lang="en-US" sz="1550" u="sng" dirty="0">
              <a:solidFill>
                <a:srgbClr val="FF2D32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2500"/>
              </a:lnSpc>
            </a:pPr>
            <a:r>
              <a:rPr lang="en-US" sz="1550" dirty="0">
                <a:solidFill>
                  <a:srgbClr val="FF2D32"/>
                </a:solidFill>
              </a:rPr>
              <a:t>https://github.com/M26600</a:t>
            </a:r>
          </a:p>
        </p:txBody>
      </p:sp>
      <p:pic>
        <p:nvPicPr>
          <p:cNvPr id="10" name="Image 1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168747"/>
            <a:ext cx="1601510" cy="54578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0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9254" y="480774"/>
            <a:ext cx="7745492" cy="1092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Project Overview: Perfume Management System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699254" y="1835468"/>
            <a:ext cx="7745492" cy="8386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Perfume Management System is a comprehensive web-based application meticulously designed to manage all facets of a perfume retail business. It aims to modernise operations, from inventory to sales, ensuring efficiency and customer satisfaction.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99254" y="3133011"/>
            <a:ext cx="3785354" cy="1851541"/>
          </a:xfrm>
          <a:prstGeom prst="roundRect">
            <a:avLst>
              <a:gd name="adj" fmla="val 5926"/>
            </a:avLst>
          </a:prstGeom>
          <a:solidFill>
            <a:srgbClr val="FFFFFF"/>
          </a:solidFill>
          <a:ln/>
        </p:spPr>
      </p:sp>
      <p:sp>
        <p:nvSpPr>
          <p:cNvPr id="6" name="Shape 3"/>
          <p:cNvSpPr/>
          <p:nvPr/>
        </p:nvSpPr>
        <p:spPr>
          <a:xfrm>
            <a:off x="699254" y="3110151"/>
            <a:ext cx="3785354" cy="91440"/>
          </a:xfrm>
          <a:prstGeom prst="roundRect">
            <a:avLst>
              <a:gd name="adj" fmla="val 80308"/>
            </a:avLst>
          </a:prstGeom>
          <a:solidFill>
            <a:srgbClr val="FFAD94"/>
          </a:solidFill>
          <a:ln/>
        </p:spPr>
      </p:sp>
      <p:sp>
        <p:nvSpPr>
          <p:cNvPr id="7" name="Shape 4"/>
          <p:cNvSpPr/>
          <p:nvPr/>
        </p:nvSpPr>
        <p:spPr>
          <a:xfrm>
            <a:off x="2329636" y="2870835"/>
            <a:ext cx="524470" cy="524470"/>
          </a:xfrm>
          <a:prstGeom prst="roundRect">
            <a:avLst>
              <a:gd name="adj" fmla="val 174347"/>
            </a:avLst>
          </a:prstGeom>
          <a:solidFill>
            <a:srgbClr val="FFAD94"/>
          </a:solidFill>
          <a:ln/>
        </p:spPr>
      </p:sp>
      <p:sp>
        <p:nvSpPr>
          <p:cNvPr id="8" name="Text 5"/>
          <p:cNvSpPr/>
          <p:nvPr/>
        </p:nvSpPr>
        <p:spPr>
          <a:xfrm>
            <a:off x="2486918" y="3001923"/>
            <a:ext cx="209788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896898" y="3570089"/>
            <a:ext cx="2570559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Streamlined Operations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896898" y="3948232"/>
            <a:ext cx="3390067" cy="8386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 inventory management, sales processing, and customer loyalty programmes for enhanced efficiency.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4659392" y="3133011"/>
            <a:ext cx="3785354" cy="1851541"/>
          </a:xfrm>
          <a:prstGeom prst="roundRect">
            <a:avLst>
              <a:gd name="adj" fmla="val 5926"/>
            </a:avLst>
          </a:prstGeom>
          <a:solidFill>
            <a:srgbClr val="FFFFFF"/>
          </a:solidFill>
          <a:ln/>
        </p:spPr>
      </p:sp>
      <p:sp>
        <p:nvSpPr>
          <p:cNvPr id="12" name="Shape 9"/>
          <p:cNvSpPr/>
          <p:nvPr/>
        </p:nvSpPr>
        <p:spPr>
          <a:xfrm>
            <a:off x="4659392" y="3110151"/>
            <a:ext cx="3785354" cy="91440"/>
          </a:xfrm>
          <a:prstGeom prst="roundRect">
            <a:avLst>
              <a:gd name="adj" fmla="val 80308"/>
            </a:avLst>
          </a:prstGeom>
          <a:solidFill>
            <a:srgbClr val="FFAD94"/>
          </a:solidFill>
          <a:ln/>
        </p:spPr>
      </p:sp>
      <p:sp>
        <p:nvSpPr>
          <p:cNvPr id="13" name="Shape 10"/>
          <p:cNvSpPr/>
          <p:nvPr/>
        </p:nvSpPr>
        <p:spPr>
          <a:xfrm>
            <a:off x="6289774" y="2870835"/>
            <a:ext cx="524470" cy="524470"/>
          </a:xfrm>
          <a:prstGeom prst="roundRect">
            <a:avLst>
              <a:gd name="adj" fmla="val 174347"/>
            </a:avLst>
          </a:prstGeom>
          <a:solidFill>
            <a:srgbClr val="FFAD94"/>
          </a:solidFill>
          <a:ln/>
        </p:spPr>
      </p:sp>
      <p:sp>
        <p:nvSpPr>
          <p:cNvPr id="14" name="Text 11"/>
          <p:cNvSpPr/>
          <p:nvPr/>
        </p:nvSpPr>
        <p:spPr>
          <a:xfrm>
            <a:off x="6447056" y="3001923"/>
            <a:ext cx="209788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4857036" y="3570089"/>
            <a:ext cx="2185511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Enhanced Insights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4857036" y="3948232"/>
            <a:ext cx="3390067" cy="8386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Generate critical business reports, monitor stock levels, and receive expiry alerts for proactive decision-making.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699254" y="5421511"/>
            <a:ext cx="7745492" cy="1571982"/>
          </a:xfrm>
          <a:prstGeom prst="roundRect">
            <a:avLst>
              <a:gd name="adj" fmla="val 6980"/>
            </a:avLst>
          </a:prstGeom>
          <a:solidFill>
            <a:srgbClr val="FFFFFF"/>
          </a:solidFill>
          <a:ln/>
        </p:spPr>
      </p:sp>
      <p:sp>
        <p:nvSpPr>
          <p:cNvPr id="18" name="Shape 15"/>
          <p:cNvSpPr/>
          <p:nvPr/>
        </p:nvSpPr>
        <p:spPr>
          <a:xfrm>
            <a:off x="699254" y="5398651"/>
            <a:ext cx="7745492" cy="91440"/>
          </a:xfrm>
          <a:prstGeom prst="roundRect">
            <a:avLst>
              <a:gd name="adj" fmla="val 80308"/>
            </a:avLst>
          </a:prstGeom>
          <a:solidFill>
            <a:srgbClr val="FFAD94"/>
          </a:solidFill>
          <a:ln/>
        </p:spPr>
      </p:sp>
      <p:sp>
        <p:nvSpPr>
          <p:cNvPr id="19" name="Shape 16"/>
          <p:cNvSpPr/>
          <p:nvPr/>
        </p:nvSpPr>
        <p:spPr>
          <a:xfrm>
            <a:off x="4309765" y="5159335"/>
            <a:ext cx="524470" cy="524470"/>
          </a:xfrm>
          <a:prstGeom prst="roundRect">
            <a:avLst>
              <a:gd name="adj" fmla="val 174347"/>
            </a:avLst>
          </a:prstGeom>
          <a:solidFill>
            <a:srgbClr val="FFAD94"/>
          </a:solidFill>
          <a:ln/>
        </p:spPr>
      </p:sp>
      <p:sp>
        <p:nvSpPr>
          <p:cNvPr id="20" name="Text 17"/>
          <p:cNvSpPr/>
          <p:nvPr/>
        </p:nvSpPr>
        <p:spPr>
          <a:xfrm>
            <a:off x="4467046" y="5290423"/>
            <a:ext cx="209788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1650" dirty="0"/>
          </a:p>
        </p:txBody>
      </p:sp>
      <p:sp>
        <p:nvSpPr>
          <p:cNvPr id="21" name="Text 18"/>
          <p:cNvSpPr/>
          <p:nvPr/>
        </p:nvSpPr>
        <p:spPr>
          <a:xfrm>
            <a:off x="896898" y="5858589"/>
            <a:ext cx="2185511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Targeted Audience</a:t>
            </a:r>
            <a:endParaRPr lang="en-US" sz="1700" dirty="0"/>
          </a:p>
        </p:txBody>
      </p:sp>
      <p:sp>
        <p:nvSpPr>
          <p:cNvPr id="22" name="Text 19"/>
          <p:cNvSpPr/>
          <p:nvPr/>
        </p:nvSpPr>
        <p:spPr>
          <a:xfrm>
            <a:off x="896898" y="6236732"/>
            <a:ext cx="7350204" cy="559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Designed for shop owners/managers, sales staff, and customers participating in loyalty programmes.</a:t>
            </a:r>
            <a:endParaRPr lang="en-US" sz="1350" dirty="0"/>
          </a:p>
        </p:txBody>
      </p:sp>
      <p:sp>
        <p:nvSpPr>
          <p:cNvPr id="23" name="Text 20"/>
          <p:cNvSpPr/>
          <p:nvPr/>
        </p:nvSpPr>
        <p:spPr>
          <a:xfrm>
            <a:off x="699254" y="7190184"/>
            <a:ext cx="7745492" cy="559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Built on a robust web-based platform, the system supports real-time inventory updates, barcode scanning, and an automated alerting system.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482" y="434459"/>
            <a:ext cx="7915037" cy="960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Addressing Current Challenges in Perfume Retail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614482" y="1624965"/>
            <a:ext cx="7915037" cy="491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Perfume retail shops often face significant operational hurdles that impact profitability and customer experience. Our system directly tackles these prevalent issues.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614482" y="2289215"/>
            <a:ext cx="22860" cy="5505926"/>
          </a:xfrm>
          <a:prstGeom prst="roundRect">
            <a:avLst>
              <a:gd name="adj" fmla="val 282283"/>
            </a:avLst>
          </a:prstGeom>
          <a:solidFill>
            <a:srgbClr val="E5BEB2"/>
          </a:solidFill>
          <a:ln/>
        </p:spPr>
      </p:sp>
      <p:sp>
        <p:nvSpPr>
          <p:cNvPr id="6" name="Shape 3"/>
          <p:cNvSpPr/>
          <p:nvPr/>
        </p:nvSpPr>
        <p:spPr>
          <a:xfrm>
            <a:off x="637342" y="2289215"/>
            <a:ext cx="7915037" cy="1146096"/>
          </a:xfrm>
          <a:prstGeom prst="rect">
            <a:avLst/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90932" y="2450425"/>
            <a:ext cx="2901791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❌</a:t>
            </a:r>
            <a:r>
              <a:rPr lang="en-US" sz="15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Manual Inventory Tracking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790932" y="2782610"/>
            <a:ext cx="7600236" cy="491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Traditional methods are prone to errors, time-consuming stock counts, and lack real-time visibility, leading to inefficiencies and potential losses.</a:t>
            </a:r>
            <a:endParaRPr lang="en-US" sz="1200" dirty="0"/>
          </a:p>
        </p:txBody>
      </p:sp>
      <p:sp>
        <p:nvSpPr>
          <p:cNvPr id="9" name="Shape 6"/>
          <p:cNvSpPr/>
          <p:nvPr/>
        </p:nvSpPr>
        <p:spPr>
          <a:xfrm>
            <a:off x="637342" y="3742492"/>
            <a:ext cx="7915037" cy="1146096"/>
          </a:xfrm>
          <a:prstGeom prst="rect">
            <a:avLst/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90932" y="3903702"/>
            <a:ext cx="3108960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❌</a:t>
            </a:r>
            <a:r>
              <a:rPr lang="en-US" sz="15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Lost Sales &amp; Expired Products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790932" y="4235887"/>
            <a:ext cx="7600236" cy="491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Without timely alerts for low stock, sales opportunities are missed. Similarly, products expiring unnoticed result in waste and financial loss.</a:t>
            </a:r>
            <a:endParaRPr lang="en-US" sz="1200" dirty="0"/>
          </a:p>
        </p:txBody>
      </p:sp>
      <p:sp>
        <p:nvSpPr>
          <p:cNvPr id="12" name="Shape 9"/>
          <p:cNvSpPr/>
          <p:nvPr/>
        </p:nvSpPr>
        <p:spPr>
          <a:xfrm>
            <a:off x="637342" y="5195768"/>
            <a:ext cx="7915037" cy="1146096"/>
          </a:xfrm>
          <a:prstGeom prst="rect">
            <a:avLst/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90932" y="5356979"/>
            <a:ext cx="2674263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❌</a:t>
            </a:r>
            <a:r>
              <a:rPr lang="en-US" sz="15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Poor Customer Retention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790932" y="5689163"/>
            <a:ext cx="7600236" cy="491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absence of effective loyalty programmes means customers are less likely to return, impacting long-term revenue and brand loyalty.</a:t>
            </a:r>
            <a:endParaRPr lang="en-US" sz="1200" dirty="0"/>
          </a:p>
        </p:txBody>
      </p:sp>
      <p:sp>
        <p:nvSpPr>
          <p:cNvPr id="15" name="Shape 12"/>
          <p:cNvSpPr/>
          <p:nvPr/>
        </p:nvSpPr>
        <p:spPr>
          <a:xfrm>
            <a:off x="637342" y="6649045"/>
            <a:ext cx="7915037" cy="1146096"/>
          </a:xfrm>
          <a:prstGeom prst="rect">
            <a:avLst/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790932" y="6810256"/>
            <a:ext cx="2749987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❌</a:t>
            </a:r>
            <a:r>
              <a:rPr lang="en-US" sz="15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Limited Business Insights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790932" y="7142440"/>
            <a:ext cx="7600236" cy="491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Lack of detailed sales analytics makes data-driven decision-making difficult, hindering strategic growth and operational improvements.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3164" y="380286"/>
            <a:ext cx="9073158" cy="432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Our Proposed Solution: A Smart, Integrated Approach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553164" y="1089065"/>
            <a:ext cx="13524071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Perfume Management System offers a comprehensive solution to the challenges faced by retail shops, integrating automation and intelligence for optimal operations.</a:t>
            </a:r>
            <a:endParaRPr lang="en-US" sz="10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64" y="1465898"/>
            <a:ext cx="3251359" cy="200941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53164" y="3613547"/>
            <a:ext cx="2073831" cy="223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✅</a:t>
            </a:r>
            <a:r>
              <a:rPr lang="en-US" sz="1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Automated Inventory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553164" y="3920133"/>
            <a:ext cx="3251359" cy="6640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Enjoy real-time stock tracking, barcode scanning, and automatic updates post-sale to minimise errors and maximise accuracy.</a:t>
            </a:r>
            <a:endParaRPr lang="en-US" sz="10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7402" y="1465898"/>
            <a:ext cx="3251359" cy="200941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77402" y="3613547"/>
            <a:ext cx="1907500" cy="223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✅</a:t>
            </a:r>
            <a:r>
              <a:rPr lang="en-US" sz="1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Smart Alert System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3977402" y="3920133"/>
            <a:ext cx="3251359" cy="6640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Receive proactive notifications for low stock and expiry dates, enabling timely action and preventing losses.</a:t>
            </a:r>
            <a:endParaRPr lang="en-US" sz="10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1639" y="1465898"/>
            <a:ext cx="3251359" cy="200941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01639" y="3613547"/>
            <a:ext cx="1763316" cy="223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✅</a:t>
            </a:r>
            <a:r>
              <a:rPr lang="en-US" sz="1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Customer Loyalty</a:t>
            </a:r>
            <a:endParaRPr lang="en-US" sz="1350" dirty="0"/>
          </a:p>
        </p:txBody>
      </p:sp>
      <p:sp>
        <p:nvSpPr>
          <p:cNvPr id="12" name="Text 7"/>
          <p:cNvSpPr/>
          <p:nvPr/>
        </p:nvSpPr>
        <p:spPr>
          <a:xfrm>
            <a:off x="7401639" y="3920133"/>
            <a:ext cx="3251359" cy="6640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a robust loyalty programme where customers earn and redeem points, fostering repeat business and stronger relationships.</a:t>
            </a:r>
            <a:endParaRPr lang="en-US" sz="10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877" y="1465898"/>
            <a:ext cx="3251359" cy="200941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825877" y="3613547"/>
            <a:ext cx="2489954" cy="223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✅</a:t>
            </a:r>
            <a:r>
              <a:rPr lang="en-US" sz="1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Comprehensive Reporting</a:t>
            </a:r>
            <a:endParaRPr lang="en-US" sz="1350" dirty="0"/>
          </a:p>
        </p:txBody>
      </p:sp>
      <p:sp>
        <p:nvSpPr>
          <p:cNvPr id="15" name="Text 9"/>
          <p:cNvSpPr/>
          <p:nvPr/>
        </p:nvSpPr>
        <p:spPr>
          <a:xfrm>
            <a:off x="10825877" y="3920133"/>
            <a:ext cx="3251359" cy="6640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Access detailed daily and monthly sales reports, profit analysis, and key performance metrics to guide strategic decisions.</a:t>
            </a:r>
            <a:endParaRPr lang="en-US" sz="10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164" y="4860727"/>
            <a:ext cx="3251359" cy="2009418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53164" y="7008376"/>
            <a:ext cx="1829991" cy="223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✅</a:t>
            </a:r>
            <a:r>
              <a:rPr lang="en-US" sz="1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Role-Based Access</a:t>
            </a:r>
            <a:endParaRPr lang="en-US" sz="1350" dirty="0"/>
          </a:p>
        </p:txBody>
      </p:sp>
      <p:sp>
        <p:nvSpPr>
          <p:cNvPr id="18" name="Text 11"/>
          <p:cNvSpPr/>
          <p:nvPr/>
        </p:nvSpPr>
        <p:spPr>
          <a:xfrm>
            <a:off x="553164" y="7314962"/>
            <a:ext cx="3251359" cy="6640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 secure and organised operations with distinct access levels for administrators and sales staff, maintaining data integrity.</a:t>
            </a:r>
            <a:endParaRPr lang="en-US" sz="10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D6C77C-265C-8ADF-CEC1-22387581BECB}"/>
              </a:ext>
            </a:extLst>
          </p:cNvPr>
          <p:cNvSpPr/>
          <p:nvPr/>
        </p:nvSpPr>
        <p:spPr>
          <a:xfrm>
            <a:off x="12630150" y="7709338"/>
            <a:ext cx="2000250" cy="394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W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8D42C3-6A7B-BE50-722B-FF00E4F6EB55}"/>
              </a:ext>
            </a:extLst>
          </p:cNvPr>
          <p:cNvSpPr/>
          <p:nvPr/>
        </p:nvSpPr>
        <p:spPr>
          <a:xfrm>
            <a:off x="1394591" y="11677"/>
            <a:ext cx="11083159" cy="821792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W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B20EC0-A446-4286-46EC-BB2F7551DAEC}"/>
              </a:ext>
            </a:extLst>
          </p:cNvPr>
          <p:cNvSpPr/>
          <p:nvPr/>
        </p:nvSpPr>
        <p:spPr>
          <a:xfrm>
            <a:off x="599091" y="5046039"/>
            <a:ext cx="3468414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7C8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 CASE DIAGRAM</a:t>
            </a:r>
            <a:endParaRPr lang="en-RW" sz="3200" dirty="0">
              <a:ln w="0"/>
              <a:solidFill>
                <a:srgbClr val="FF7C8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B65617-3E71-0E21-C3CB-B1C0C3F2C42B}"/>
              </a:ext>
            </a:extLst>
          </p:cNvPr>
          <p:cNvSpPr/>
          <p:nvPr/>
        </p:nvSpPr>
        <p:spPr>
          <a:xfrm>
            <a:off x="12630150" y="7709338"/>
            <a:ext cx="2000250" cy="394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W"/>
          </a:p>
        </p:txBody>
      </p:sp>
    </p:spTree>
    <p:extLst>
      <p:ext uri="{BB962C8B-B14F-4D97-AF65-F5344CB8AC3E}">
        <p14:creationId xmlns:p14="http://schemas.microsoft.com/office/powerpoint/2010/main" val="3545418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C2C3BE1-0141-DB23-1F04-2BA1F8EB63EF}"/>
              </a:ext>
            </a:extLst>
          </p:cNvPr>
          <p:cNvSpPr/>
          <p:nvPr/>
        </p:nvSpPr>
        <p:spPr>
          <a:xfrm>
            <a:off x="323850" y="206632"/>
            <a:ext cx="14058900" cy="764196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W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DB95C1-D8CD-7FCB-54BE-CAC88C27959B}"/>
              </a:ext>
            </a:extLst>
          </p:cNvPr>
          <p:cNvSpPr/>
          <p:nvPr/>
        </p:nvSpPr>
        <p:spPr>
          <a:xfrm>
            <a:off x="0" y="206633"/>
            <a:ext cx="2948436" cy="58477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7C8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 DIAGRAM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F4F89A-ED1D-2E80-7128-06063429C662}"/>
              </a:ext>
            </a:extLst>
          </p:cNvPr>
          <p:cNvSpPr/>
          <p:nvPr/>
        </p:nvSpPr>
        <p:spPr>
          <a:xfrm>
            <a:off x="12630150" y="7709338"/>
            <a:ext cx="2000250" cy="394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W"/>
          </a:p>
        </p:txBody>
      </p:sp>
    </p:spTree>
    <p:extLst>
      <p:ext uri="{BB962C8B-B14F-4D97-AF65-F5344CB8AC3E}">
        <p14:creationId xmlns:p14="http://schemas.microsoft.com/office/powerpoint/2010/main" val="1518918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4C98224-A9E1-613C-73FF-2D146249343E}"/>
              </a:ext>
            </a:extLst>
          </p:cNvPr>
          <p:cNvSpPr/>
          <p:nvPr/>
        </p:nvSpPr>
        <p:spPr>
          <a:xfrm>
            <a:off x="1466850" y="634313"/>
            <a:ext cx="13163550" cy="759528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W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F3935E-AC65-DE54-F6F9-685A3FAC9800}"/>
              </a:ext>
            </a:extLst>
          </p:cNvPr>
          <p:cNvSpPr/>
          <p:nvPr/>
        </p:nvSpPr>
        <p:spPr>
          <a:xfrm rot="16200000">
            <a:off x="-2213059" y="3770237"/>
            <a:ext cx="5749558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rgbClr val="FF7C8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ACTIVITY DIAGRAM</a:t>
            </a:r>
          </a:p>
          <a:p>
            <a:pPr algn="ctr"/>
            <a:endParaRPr lang="en-US" sz="4000" b="0" cap="none" spc="0" dirty="0">
              <a:ln w="0"/>
              <a:solidFill>
                <a:srgbClr val="FF7C8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4EDAC1-D5F8-D944-83DE-C60513D382FE}"/>
              </a:ext>
            </a:extLst>
          </p:cNvPr>
          <p:cNvSpPr/>
          <p:nvPr/>
        </p:nvSpPr>
        <p:spPr>
          <a:xfrm>
            <a:off x="4063283" y="95704"/>
            <a:ext cx="6503834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2D3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PERFUMES MANAGEMENT SYSTEM</a:t>
            </a:r>
            <a:endParaRPr lang="en-US" sz="3200" b="0" cap="none" spc="0" dirty="0">
              <a:ln w="0"/>
              <a:solidFill>
                <a:srgbClr val="FF2D3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3200" b="0" cap="none" spc="0" dirty="0">
              <a:ln w="0"/>
              <a:solidFill>
                <a:srgbClr val="FF2D3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597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CAD898-D721-26AF-C2FA-058C1B564121}"/>
              </a:ext>
            </a:extLst>
          </p:cNvPr>
          <p:cNvSpPr/>
          <p:nvPr/>
        </p:nvSpPr>
        <p:spPr>
          <a:xfrm>
            <a:off x="12725400" y="7810500"/>
            <a:ext cx="1905000" cy="2929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W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9D2233-2697-7458-DF57-B1CF8DBD7C95}"/>
              </a:ext>
            </a:extLst>
          </p:cNvPr>
          <p:cNvSpPr/>
          <p:nvPr/>
        </p:nvSpPr>
        <p:spPr>
          <a:xfrm>
            <a:off x="3219450" y="419100"/>
            <a:ext cx="11125200" cy="7486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W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BF5372-26E3-4166-57DD-1B57FD3994A1}"/>
              </a:ext>
            </a:extLst>
          </p:cNvPr>
          <p:cNvSpPr/>
          <p:nvPr/>
        </p:nvSpPr>
        <p:spPr>
          <a:xfrm rot="16200000">
            <a:off x="-1551339" y="3770238"/>
            <a:ext cx="5749558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rgbClr val="FF7C8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FLOW DIAGRAM</a:t>
            </a:r>
          </a:p>
          <a:p>
            <a:pPr algn="ctr"/>
            <a:endParaRPr lang="en-US" sz="4000" b="0" cap="none" spc="0" dirty="0">
              <a:ln w="0"/>
              <a:solidFill>
                <a:srgbClr val="FF7C8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88920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0268"/>
            <a:ext cx="1030771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System Architecture: Three-Tiered Design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207181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system is built upon a robust and scalable three-tier architecture, ensuring separation of concerns, flexibility, and maintainability.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2946321"/>
            <a:ext cx="3979664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1. Presentation Layer (Frontend)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793790" y="3888819"/>
            <a:ext cx="397966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layer is the user-facing interface, crafted for intuitive interaction.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4702493"/>
            <a:ext cx="39796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Web-based user interface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5089446"/>
            <a:ext cx="39796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Responsive design for all devices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476399"/>
            <a:ext cx="397966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Role-based dashboards for tailored views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5265182" y="2946321"/>
            <a:ext cx="3979664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2. Business Logic Layer (Backend)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5265182" y="3888819"/>
            <a:ext cx="397966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core of the system, handling all processing and operations.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5265182" y="4702493"/>
            <a:ext cx="397966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Sales processing &amp; inventory management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5265182" y="5406985"/>
            <a:ext cx="397966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Loyalty calculations &amp; report generation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5265182" y="6111478"/>
            <a:ext cx="39796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Alert monitoring for critical events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9736574" y="2946321"/>
            <a:ext cx="351924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3. Data Layer (Database)</a:t>
            </a:r>
            <a:endParaRPr lang="en-US" sz="2300" dirty="0"/>
          </a:p>
        </p:txBody>
      </p:sp>
      <p:sp>
        <p:nvSpPr>
          <p:cNvPr id="15" name="Text 13"/>
          <p:cNvSpPr/>
          <p:nvPr/>
        </p:nvSpPr>
        <p:spPr>
          <a:xfrm>
            <a:off x="9736574" y="3516749"/>
            <a:ext cx="411503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Securely stores and retrieves all critical business data.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9736574" y="4330422"/>
            <a:ext cx="411503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Users, permissions, &amp; perfume inventory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9736574" y="4717375"/>
            <a:ext cx="411503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Sales records, customer data, &amp; alerts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9736574" y="5104328"/>
            <a:ext cx="411503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Robust and reliable data storage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793790" y="6721673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With the help of HTML, CSS, JavaScript and PHP languages.</a:t>
            </a:r>
            <a:endParaRPr lang="en-US" sz="15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4A16A1-2B4A-B2AF-92CB-85BF7C434BC8}"/>
              </a:ext>
            </a:extLst>
          </p:cNvPr>
          <p:cNvSpPr/>
          <p:nvPr/>
        </p:nvSpPr>
        <p:spPr>
          <a:xfrm>
            <a:off x="12630150" y="7709338"/>
            <a:ext cx="2000250" cy="394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W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1301</TotalTime>
  <Words>1004</Words>
  <Application>Microsoft Office PowerPoint</Application>
  <PresentationFormat>Custom</PresentationFormat>
  <Paragraphs>120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Open Sans</vt:lpstr>
      <vt:lpstr>Arial</vt:lpstr>
      <vt:lpstr>Merriweather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Mugeni Cynthia</cp:lastModifiedBy>
  <cp:revision>6</cp:revision>
  <dcterms:created xsi:type="dcterms:W3CDTF">2025-12-09T08:52:20Z</dcterms:created>
  <dcterms:modified xsi:type="dcterms:W3CDTF">2025-12-18T07:29:01Z</dcterms:modified>
</cp:coreProperties>
</file>